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1111"/>
    <a:srgbClr val="003300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99A6-90C9-4B3C-A0BD-7177D86F93BF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28F9-8BC8-4B79-84CB-9B245251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53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99A6-90C9-4B3C-A0BD-7177D86F93BF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28F9-8BC8-4B79-84CB-9B245251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589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99A6-90C9-4B3C-A0BD-7177D86F93BF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28F9-8BC8-4B79-84CB-9B245251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07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99A6-90C9-4B3C-A0BD-7177D86F93BF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28F9-8BC8-4B79-84CB-9B245251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99A6-90C9-4B3C-A0BD-7177D86F93BF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28F9-8BC8-4B79-84CB-9B245251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257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99A6-90C9-4B3C-A0BD-7177D86F93BF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28F9-8BC8-4B79-84CB-9B245251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993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99A6-90C9-4B3C-A0BD-7177D86F93BF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28F9-8BC8-4B79-84CB-9B245251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29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99A6-90C9-4B3C-A0BD-7177D86F93BF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28F9-8BC8-4B79-84CB-9B245251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313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99A6-90C9-4B3C-A0BD-7177D86F93BF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28F9-8BC8-4B79-84CB-9B245251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574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99A6-90C9-4B3C-A0BD-7177D86F93BF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28F9-8BC8-4B79-84CB-9B245251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07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99A6-90C9-4B3C-A0BD-7177D86F93BF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28F9-8BC8-4B79-84CB-9B245251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048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699A6-90C9-4B3C-A0BD-7177D86F93BF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D28F9-8BC8-4B79-84CB-9B245251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65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7785" y="420050"/>
            <a:ext cx="9536430" cy="1325563"/>
          </a:xfrm>
        </p:spPr>
        <p:txBody>
          <a:bodyPr>
            <a:normAutofit/>
          </a:bodyPr>
          <a:lstStyle/>
          <a:p>
            <a:pPr algn="ctr" rtl="1"/>
            <a:r>
              <a:rPr lang="fa-IR" sz="3200" dirty="0" smtClean="0">
                <a:solidFill>
                  <a:srgbClr val="FFFF00"/>
                </a:solidFill>
                <a:cs typeface="B Titr" panose="00000700000000000000" pitchFamily="2" charset="-78"/>
              </a:rPr>
              <a:t>ارتقا رتبه دانشگاه علوم پزشکی تبریزدر رتبه بندی های </a:t>
            </a:r>
            <a:r>
              <a:rPr lang="fa-IR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B Titr" panose="00000700000000000000" pitchFamily="2" charset="-78"/>
              </a:rPr>
              <a:t>بین المللی</a:t>
            </a:r>
            <a:endParaRPr lang="en-US" sz="3200" dirty="0">
              <a:solidFill>
                <a:schemeClr val="accent2">
                  <a:lumMod val="60000"/>
                  <a:lumOff val="4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7820" y="1745613"/>
            <a:ext cx="8976360" cy="2266315"/>
          </a:xfrm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pPr algn="r" rtl="1"/>
            <a:endParaRPr lang="fa-IR" sz="3600" b="1" dirty="0" smtClean="0">
              <a:solidFill>
                <a:srgbClr val="FFFF00"/>
              </a:solidFill>
              <a:cs typeface="B Nazanin" panose="00000400000000000000" pitchFamily="2" charset="-78"/>
            </a:endParaRPr>
          </a:p>
          <a:p>
            <a:pPr algn="ctr" rtl="1"/>
            <a:r>
              <a:rPr lang="fa-IR" sz="36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در نظام رتبه بندی لایدن		 از </a:t>
            </a:r>
            <a:r>
              <a:rPr lang="fa-IR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577</a:t>
            </a:r>
            <a:r>
              <a:rPr lang="fa-IR" sz="36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 به </a:t>
            </a:r>
            <a:r>
              <a:rPr lang="fa-IR" sz="36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540</a:t>
            </a:r>
          </a:p>
          <a:p>
            <a:pPr algn="ctr" rtl="1"/>
            <a:r>
              <a:rPr lang="fa-IR" sz="36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در نظام رتبه بندی سایمگو 		از </a:t>
            </a:r>
            <a:r>
              <a:rPr lang="fa-IR" sz="36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575</a:t>
            </a:r>
            <a:r>
              <a:rPr lang="fa-IR" sz="36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 به </a:t>
            </a:r>
            <a:r>
              <a:rPr lang="fa-IR" sz="36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479</a:t>
            </a:r>
            <a:endParaRPr lang="en-US" sz="3600" b="1" dirty="0">
              <a:solidFill>
                <a:schemeClr val="accent2">
                  <a:lumMod val="60000"/>
                  <a:lumOff val="4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07820" y="4377690"/>
            <a:ext cx="8976360" cy="1703070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fa-IR" sz="3600" b="1" dirty="0" smtClean="0">
              <a:solidFill>
                <a:srgbClr val="FFFF00"/>
              </a:solidFill>
              <a:cs typeface="B Nazanin" panose="00000400000000000000" pitchFamily="2" charset="-78"/>
            </a:endParaRPr>
          </a:p>
          <a:p>
            <a:pPr algn="ctr" rtl="1"/>
            <a:r>
              <a:rPr lang="fa-IR" sz="36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برای  اولین بار قرار گرفتن در رتبه بندی </a:t>
            </a:r>
            <a:r>
              <a:rPr lang="en-US" sz="36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QS WUR</a:t>
            </a:r>
          </a:p>
        </p:txBody>
      </p:sp>
      <p:sp>
        <p:nvSpPr>
          <p:cNvPr id="5" name="Rectangle 4"/>
          <p:cNvSpPr/>
          <p:nvPr/>
        </p:nvSpPr>
        <p:spPr>
          <a:xfrm rot="16200000">
            <a:off x="-2097643" y="3266124"/>
            <a:ext cx="5264943" cy="65293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دستاوردهای پژوهشی دانشگاه در یکسال گذشته </a:t>
            </a:r>
            <a:endParaRPr lang="en-US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2730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200" dirty="0">
                <a:solidFill>
                  <a:srgbClr val="FFFF00"/>
                </a:solidFill>
                <a:cs typeface="B Titr" panose="00000700000000000000" pitchFamily="2" charset="-78"/>
              </a:rPr>
              <a:t>ارتقا رتبه دانشگاه علوم پزشکی تبریزدر رتبه بندی های </a:t>
            </a:r>
            <a:r>
              <a:rPr lang="fa-IR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B Titr" panose="00000700000000000000" pitchFamily="2" charset="-78"/>
              </a:rPr>
              <a:t>کشوری</a:t>
            </a:r>
            <a:endParaRPr lang="en-US" sz="3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3120" y="1585595"/>
            <a:ext cx="9403080" cy="1089025"/>
          </a:xfrm>
          <a:ln>
            <a:solidFill>
              <a:srgbClr val="FFFF00"/>
            </a:solidFill>
          </a:ln>
        </p:spPr>
        <p:txBody>
          <a:bodyPr/>
          <a:lstStyle/>
          <a:p>
            <a:pPr algn="r" rtl="1"/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کسب رتبه </a:t>
            </a:r>
            <a:r>
              <a:rPr lang="fa-IR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4 کشوری </a:t>
            </a:r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در بین دانشگاههای علوم پزشکی</a:t>
            </a:r>
          </a:p>
          <a:p>
            <a:pPr algn="r" rtl="1"/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کسب رتبه </a:t>
            </a:r>
            <a:r>
              <a:rPr lang="fa-IR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6 کشوری </a:t>
            </a:r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در بین کل دانشگاههای کشور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03120" y="2911158"/>
            <a:ext cx="9403080" cy="1600199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fa-IR" b="1" dirty="0" smtClean="0">
              <a:solidFill>
                <a:schemeClr val="bg1"/>
              </a:solidFill>
              <a:cs typeface="B Titr" panose="00000700000000000000" pitchFamily="2" charset="-78"/>
            </a:endParaRP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رتبه</a:t>
            </a:r>
            <a:r>
              <a:rPr lang="fa-IR" b="1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fa-IR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1</a:t>
            </a:r>
            <a:r>
              <a:rPr lang="fa-IR" b="1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fa-IR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کشوری</a:t>
            </a:r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   </a:t>
            </a:r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در حیطه فارماکولوژی، توکسیکولوژی و فراماسیوتیکس</a:t>
            </a:r>
            <a:endParaRPr lang="fa-IR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ارتقا رتبه از </a:t>
            </a:r>
            <a:r>
              <a:rPr lang="fa-IR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76</a:t>
            </a:r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 به </a:t>
            </a:r>
            <a:r>
              <a:rPr lang="fa-IR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56</a:t>
            </a:r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 بین المللی </a:t>
            </a:r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در حیطه فارماکولوژی، توکسیکولوژی و فراماسیوتیکس</a:t>
            </a:r>
          </a:p>
          <a:p>
            <a:pPr marL="0" indent="0" algn="r" rtl="1">
              <a:buNone/>
            </a:pP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17270" y="4962842"/>
            <a:ext cx="10488930" cy="1089025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رتبه </a:t>
            </a:r>
            <a:r>
              <a:rPr lang="fa-IR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2 کشوری </a:t>
            </a:r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: آزمایشگاه جامع تحقیقات</a:t>
            </a:r>
          </a:p>
          <a:p>
            <a:pPr algn="r" rtl="1"/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رتبه </a:t>
            </a:r>
            <a:r>
              <a:rPr lang="fa-IR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3 کشوری </a:t>
            </a:r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: شبکه آزمایشگاهی ، فناوری ریاست جمهوری </a:t>
            </a:r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و ارتقا به آزمایشگاه توانمند </a:t>
            </a:r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 rot="16200000">
            <a:off x="-2120741" y="3333909"/>
            <a:ext cx="5264943" cy="65293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دستاوردهای پژوهشی دانشگاه در یکسال گذشته </a:t>
            </a:r>
            <a:endParaRPr lang="en-US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4489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200" dirty="0">
                <a:solidFill>
                  <a:srgbClr val="FFFF00"/>
                </a:solidFill>
                <a:cs typeface="B Titr" panose="00000700000000000000" pitchFamily="2" charset="-78"/>
              </a:rPr>
              <a:t>ارتقا رتبه دانشگاه علوم پزشکی تبریزدر رتبه بندی های </a:t>
            </a:r>
            <a:r>
              <a:rPr lang="fa-IR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B Titr" panose="00000700000000000000" pitchFamily="2" charset="-78"/>
              </a:rPr>
              <a:t>کشوری</a:t>
            </a:r>
            <a:endParaRPr lang="en-US" sz="3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828800"/>
            <a:ext cx="9858374" cy="1610995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algn="r" rtl="1"/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کسب رتبه </a:t>
            </a:r>
            <a:r>
              <a:rPr lang="fa-IR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2 کشوری </a:t>
            </a:r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: مطالعات بزرگ مبتنی بر جمعیت و بیوبانک</a:t>
            </a:r>
          </a:p>
          <a:p>
            <a:pPr algn="r" rtl="1"/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کسب رتبه </a:t>
            </a:r>
            <a:r>
              <a:rPr lang="fa-IR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3 کشوری </a:t>
            </a:r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: انتقال و ترجمان دانش</a:t>
            </a:r>
          </a:p>
          <a:p>
            <a:pPr algn="r" rtl="1"/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کسب رتبه </a:t>
            </a:r>
            <a:r>
              <a:rPr lang="fa-IR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3 کشوری </a:t>
            </a:r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: اطلاعات و انتشارات  علمی ، کتابخانه ها و مجلات</a:t>
            </a:r>
            <a:endParaRPr lang="en-US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r" rtl="1"/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600199" y="3726180"/>
            <a:ext cx="9858375" cy="1973897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fa-IR" b="1" dirty="0" smtClean="0">
              <a:solidFill>
                <a:schemeClr val="bg1"/>
              </a:solidFill>
              <a:cs typeface="B Titr" panose="00000700000000000000" pitchFamily="2" charset="-78"/>
            </a:endParaRPr>
          </a:p>
          <a:p>
            <a:pPr algn="r" rtl="1"/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کسب رتبه</a:t>
            </a:r>
            <a:r>
              <a:rPr lang="fa-IR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 1 کشوری </a:t>
            </a:r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: نسبت مقالات چاپ شده به پروپوزالهای تصویب شده</a:t>
            </a:r>
          </a:p>
          <a:p>
            <a:pPr algn="r" rtl="1"/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کسب رتبه </a:t>
            </a:r>
            <a:r>
              <a:rPr lang="fa-IR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4 کشوری </a:t>
            </a:r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: فناوری</a:t>
            </a:r>
          </a:p>
          <a:p>
            <a:pPr algn="r" rtl="1"/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کسب رتبه </a:t>
            </a:r>
            <a:r>
              <a:rPr lang="fa-IR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3 کشوری </a:t>
            </a:r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:واحد توسعه و تحقیقات بالینی بیمارستان شهدا</a:t>
            </a:r>
            <a:endParaRPr lang="en-US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 rot="16200000">
            <a:off x="-2120741" y="3333909"/>
            <a:ext cx="5264943" cy="65293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دستاوردهای پژوهشی دانشگاه در یکسال گذشته </a:t>
            </a:r>
            <a:endParaRPr lang="en-US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372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pPr algn="ctr" rtl="1"/>
            <a:r>
              <a:rPr lang="fa-IR" dirty="0" smtClean="0">
                <a:solidFill>
                  <a:srgbClr val="FFFF00"/>
                </a:solidFill>
                <a:cs typeface="B Titr" panose="00000700000000000000" pitchFamily="2" charset="-78"/>
              </a:rPr>
              <a:t>دستاوردهای پژوهشی</a:t>
            </a:r>
            <a:endParaRPr lang="en-US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744" y="1379854"/>
            <a:ext cx="10948036" cy="5100955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just" rtl="1">
              <a:lnSpc>
                <a:spcPct val="110000"/>
              </a:lnSpc>
            </a:pPr>
            <a:r>
              <a:rPr lang="fa-IR" b="1" dirty="0">
                <a:solidFill>
                  <a:srgbClr val="FFFF00"/>
                </a:solidFill>
                <a:cs typeface="B Nazanin" panose="00000400000000000000" pitchFamily="2" charset="-78"/>
              </a:rPr>
              <a:t>اولین تزریق فرآورده حاصل از سلول های </a:t>
            </a:r>
            <a:r>
              <a:rPr lang="fa-IR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بنیادی </a:t>
            </a:r>
            <a:r>
              <a:rPr lang="en-US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(mesenchymal </a:t>
            </a:r>
            <a:r>
              <a:rPr lang="en-US" b="1" dirty="0">
                <a:solidFill>
                  <a:srgbClr val="FFFF00"/>
                </a:solidFill>
                <a:cs typeface="B Nazanin" panose="00000400000000000000" pitchFamily="2" charset="-78"/>
              </a:rPr>
              <a:t>stem </a:t>
            </a:r>
            <a:r>
              <a:rPr lang="en-US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cells)</a:t>
            </a:r>
            <a:r>
              <a:rPr lang="fa-IR" b="1" dirty="0" smtClean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en-US" sz="2400" b="1" dirty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 </a:t>
            </a:r>
            <a:r>
              <a:rPr lang="fa-IR" sz="2400" b="1" dirty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به بیمار مبتلا به 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GVHD</a:t>
            </a:r>
            <a:r>
              <a:rPr lang="fa-IR" sz="2400" b="1" dirty="0" smtClean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fa-IR" sz="2400" b="1" dirty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پوستی بعد از پیوند آلوژن مغز استخوان </a:t>
            </a:r>
            <a:r>
              <a:rPr lang="fa-IR" sz="1600" b="1" dirty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در </a:t>
            </a:r>
            <a:r>
              <a:rPr lang="fa-IR" sz="1600" b="1" dirty="0" smtClean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مرکز نوآوری و رشد سلولهای بنیادی و پزشکی بازساختی</a:t>
            </a:r>
          </a:p>
          <a:p>
            <a:pPr algn="just" rtl="1">
              <a:lnSpc>
                <a:spcPct val="110000"/>
              </a:lnSpc>
            </a:pPr>
            <a:endParaRPr lang="fa-IR" sz="1600" b="1" dirty="0" smtClean="0">
              <a:solidFill>
                <a:schemeClr val="bg1">
                  <a:lumMod val="95000"/>
                </a:schemeClr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10000"/>
              </a:lnSpc>
            </a:pPr>
            <a:r>
              <a:rPr lang="fa-IR" sz="30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ساخت ارگانوئیدهای قلبی تپنده از سلول‌های پیش‌ساز قلبی </a:t>
            </a:r>
            <a:r>
              <a:rPr lang="fa-IR" sz="2000" dirty="0" smtClean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در مرکز نوآوری و رشد سلولهای بنیادی و پزشکی باز ساختی با همکاری مرکز تحقیقات قلب و عروق و مرکز تحقیقات ایمونولوژی دانشگاه علوم پزشکی تبریز </a:t>
            </a:r>
            <a:endParaRPr lang="fa-IR" sz="2000" b="1" dirty="0" smtClean="0">
              <a:solidFill>
                <a:schemeClr val="bg1">
                  <a:lumMod val="95000"/>
                </a:schemeClr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10000"/>
              </a:lnSpc>
            </a:pPr>
            <a:endParaRPr lang="fa-IR" sz="2400" b="1" dirty="0" smtClean="0">
              <a:solidFill>
                <a:schemeClr val="bg1">
                  <a:lumMod val="95000"/>
                </a:schemeClr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10000"/>
              </a:lnSpc>
            </a:pPr>
            <a:r>
              <a:rPr lang="fa-IR" dirty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تولید </a:t>
            </a:r>
            <a:r>
              <a:rPr lang="fa-IR" dirty="0">
                <a:solidFill>
                  <a:srgbClr val="FFFF00"/>
                </a:solidFill>
                <a:cs typeface="B Nazanin" panose="00000400000000000000" pitchFamily="2" charset="-78"/>
              </a:rPr>
              <a:t>پنج داروی </a:t>
            </a:r>
            <a:r>
              <a:rPr lang="fa-IR" dirty="0" smtClean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استراتژیک</a:t>
            </a:r>
          </a:p>
          <a:p>
            <a:pPr algn="r" rtl="1">
              <a:lnSpc>
                <a:spcPct val="110000"/>
              </a:lnSpc>
            </a:pPr>
            <a:r>
              <a:rPr lang="fa-IR" dirty="0" smtClean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فعالیت 85  </a:t>
            </a:r>
            <a:r>
              <a:rPr lang="fa-IR" dirty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شرکت دانش بنیان </a:t>
            </a:r>
            <a:r>
              <a:rPr lang="fa-IR" dirty="0" smtClean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در </a:t>
            </a:r>
            <a:r>
              <a:rPr lang="fa-IR" dirty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دانشگاه علوم پزشکی تبریز </a:t>
            </a:r>
            <a:r>
              <a:rPr lang="fa-IR" sz="1800" dirty="0" smtClean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( با </a:t>
            </a:r>
            <a:r>
              <a:rPr lang="fa-IR" sz="1800" dirty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درآمد ما از بخش ارتباط با صنعت نه میلیارد </a:t>
            </a:r>
            <a:r>
              <a:rPr lang="fa-IR" sz="1800" dirty="0" smtClean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تومان)</a:t>
            </a:r>
            <a:endParaRPr lang="en-US" sz="3200" dirty="0">
              <a:solidFill>
                <a:schemeClr val="bg1">
                  <a:lumMod val="9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 rot="16200000">
            <a:off x="-2120741" y="3333909"/>
            <a:ext cx="5264943" cy="65293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دستاوردهای پژوهشی دانشگاه در یکسال گذشته </a:t>
            </a:r>
            <a:endParaRPr lang="en-US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4416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216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 Nazanin</vt:lpstr>
      <vt:lpstr>B Titr</vt:lpstr>
      <vt:lpstr>Calibri</vt:lpstr>
      <vt:lpstr>Calibri Light</vt:lpstr>
      <vt:lpstr>Office Theme</vt:lpstr>
      <vt:lpstr>ارتقا رتبه دانشگاه علوم پزشکی تبریزدر رتبه بندی های بین المللی</vt:lpstr>
      <vt:lpstr>ارتقا رتبه دانشگاه علوم پزشکی تبریزدر رتبه بندی های کشوری</vt:lpstr>
      <vt:lpstr>ارتقا رتبه دانشگاه علوم پزشکی تبریزدر رتبه بندی های کشوری</vt:lpstr>
      <vt:lpstr>دستاوردهای پژوهشی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khezerloo</dc:creator>
  <cp:lastModifiedBy>dr. khezerloo</cp:lastModifiedBy>
  <cp:revision>13</cp:revision>
  <dcterms:created xsi:type="dcterms:W3CDTF">2022-12-17T04:32:34Z</dcterms:created>
  <dcterms:modified xsi:type="dcterms:W3CDTF">2022-12-17T05:32:30Z</dcterms:modified>
</cp:coreProperties>
</file>